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16F6D4-A4DA-4B6D-B20F-6C6C17D8330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1035" autoAdjust="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DDE28-EE1B-4DA1-A423-38C3BF45BB27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F567B-FE0A-46CC-BD1F-E0D1BBA35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Gaslamp fantasy </a:t>
            </a:r>
          </a:p>
          <a:p>
            <a:r>
              <a:rPr lang="en-US" dirty="0"/>
              <a:t>Edwardian tone and style </a:t>
            </a:r>
          </a:p>
          <a:p>
            <a:r>
              <a:rPr lang="en-US" dirty="0" err="1"/>
              <a:t>Ruffer</a:t>
            </a:r>
            <a:r>
              <a:rPr lang="en-US" dirty="0"/>
              <a:t> militaristic styles </a:t>
            </a:r>
          </a:p>
          <a:p>
            <a:r>
              <a:rPr lang="en-US" dirty="0"/>
              <a:t>Merge it with design punk with magic</a:t>
            </a:r>
          </a:p>
          <a:p>
            <a:r>
              <a:rPr lang="en-US" dirty="0"/>
              <a:t>Elegant and rustic at the same time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F567B-FE0A-46CC-BD1F-E0D1BBA35E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6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Various spells to use and collect </a:t>
            </a:r>
          </a:p>
          <a:p>
            <a:r>
              <a:rPr lang="en-US" dirty="0"/>
              <a:t>Each with there own unique effect on the battle </a:t>
            </a:r>
          </a:p>
          <a:p>
            <a:r>
              <a:rPr lang="en-US" dirty="0"/>
              <a:t>Spells react with both enemies and other spells</a:t>
            </a:r>
          </a:p>
          <a:p>
            <a:r>
              <a:rPr lang="en-US" dirty="0"/>
              <a:t>Weapon triangle but magic </a:t>
            </a:r>
          </a:p>
          <a:p>
            <a:r>
              <a:rPr lang="en-US" dirty="0"/>
              <a:t>Lore section (TBD)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F567B-FE0A-46CC-BD1F-E0D1BBA35E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1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Assets can be reused more frequently </a:t>
            </a:r>
          </a:p>
          <a:p>
            <a:r>
              <a:rPr lang="en-US" dirty="0"/>
              <a:t>Cohesive and robust combat system</a:t>
            </a:r>
          </a:p>
          <a:p>
            <a:r>
              <a:rPr lang="en-US" dirty="0"/>
              <a:t>Particle &amp; sound effects</a:t>
            </a:r>
          </a:p>
          <a:p>
            <a:r>
              <a:rPr lang="en-US" dirty="0"/>
              <a:t>Numbers for Matt to balance </a:t>
            </a:r>
          </a:p>
          <a:p>
            <a:r>
              <a:rPr lang="en-US" dirty="0"/>
              <a:t>Learning how to implement controller.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F567B-FE0A-46CC-BD1F-E0D1BBA35E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F567B-FE0A-46CC-BD1F-E0D1BBA35E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868D7-9BBB-4331-A2B5-DFDA8F8B3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BB5E8-3570-4381-8F44-4067F9B72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12225-7852-4A5F-B7CD-668D89828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E7824-0E69-4053-BEF8-53D1FD40F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71302-EFEC-447A-AA6E-26C86E49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9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155E3-5BB3-4154-B7F9-7C9A1D49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CA728-54AE-44E3-B6E5-00A00BE3A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ED820-0ED0-41B7-A09B-86E3A4C7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5CE33-039D-4E10-817B-CD82B79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D7E4-B3E0-4679-8857-8DF3E63B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34B28-DF28-4173-95DE-F1731D696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E18E8-7DB6-491E-8626-8DE162FBF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9D09D-F09F-4CD3-B192-1DF04BBB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26500-3127-4702-B6E1-8D6DD939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90E-B5AD-488A-AAF2-999D3A21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9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6108-E142-4936-AA7A-2544DD64D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78A27-DCA5-4B13-8120-D4332B979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1B8AB-E80A-4E99-99AD-004F9906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B8DDE-CA09-4970-8C23-AD676DCA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46116-CF5A-4782-B534-3ED34DE3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8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3C95-296A-40F3-9E22-688B353E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C82C7-4F12-4CC7-9CBF-CCCD4A702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5CAD6-ED6E-4957-BD22-BB1DBF38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7962-9733-4E1E-B92C-3050FBB7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A4CD-5D34-4119-A9B2-6CA6ADC1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4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1906-326C-4737-A4F1-52B1C876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34910-C363-46CA-8EAE-79309CA36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A92C0-12E0-4134-BEDB-221C4B80B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3AD9F-496C-498A-9145-ADE63C15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F618-0750-4EEA-852F-E628FF30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1201C-2EFE-42F1-9356-9E019DB4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31A88-703D-4311-B6D9-5FCE30EF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4BEC3-16BF-4E35-B865-CCCFC3A88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E58D4-D4CA-4194-9C9B-9DB314CCC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C7777-354F-4329-9ABD-17CB60F84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271DD-2A90-4A89-B592-0BF94B4207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D8B1E-257F-48B1-8E3D-66302050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D033E7-3FD3-4028-B6F5-5DAB99AE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2CE20-8B8C-4257-BFA8-2E11F291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6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D7D1-0E99-4337-8908-B478A822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F8854-1176-4A27-8B0C-83B36EF8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D8AAB-C890-4218-9C9C-876603739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8AD99-8CD9-48A2-9827-ACF57256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8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52343D-1692-4E7E-B5B1-07BD7EAD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A361DE-C91C-4C03-BC40-62A5C1E3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E2B6D-5EDB-489F-A6A6-A8970C0A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9B0B-D7B9-4FAD-8123-97375CD3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6872-66EB-4EFD-9CEB-A47F5F205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4E44-1675-4B09-AEDF-0A0D2DBD8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88204-F866-44EF-A93B-8DB71A3D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C6765-57AB-4200-93CD-0EAEE4A4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AE319-462E-4D2D-8254-FDD7B831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3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9112-ECF2-4818-98DD-2594B44B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CAFE5B-9CD6-48E9-B821-CA7075F24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366FD-9E90-4A01-A2F6-D5541763C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2DFB1-95A7-4CDF-973E-4D2C958B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1F3B9-A4E7-4A9A-A1A0-681BBADB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5BC7D-80A5-407E-979D-13FDB883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7CF56-1C81-41C9-A5EF-8A5E0604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0DC4E-3310-4787-BDDD-958C791C8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37B3A-519E-4CD0-A150-94DFF0829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70D9-1FD7-4EA8-9407-EFF6CB47A6E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C9F8A-B73F-432A-A590-C920E32DF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EBBDC-1FE3-4A64-912E-79D65B0A7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52399-6EC9-4FB0-9301-023052D52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0F4E99-42DA-41F1-B97E-F0157C5A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F7C5B-0387-47EF-986A-E4DE415E6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11500" dirty="0">
                <a:latin typeface="Viner Hand ITC" panose="03070502030502020203" pitchFamily="66" charset="0"/>
                <a:cs typeface="Vijaya" panose="02020604020202020204" pitchFamily="18" charset="0"/>
              </a:rPr>
              <a:t>Mana Punch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1ACD0-E8A5-483D-A925-D7467CA83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Viner Hand ITC" panose="03070502030502020203" pitchFamily="66" charset="0"/>
              </a:rPr>
              <a:t>Team Inverted X</a:t>
            </a:r>
          </a:p>
          <a:p>
            <a:r>
              <a:rPr lang="en-US" dirty="0">
                <a:latin typeface="Viner Hand ITC" panose="03070502030502020203" pitchFamily="66" charset="0"/>
              </a:rPr>
              <a:t>Wolfgang </a:t>
            </a:r>
            <a:r>
              <a:rPr lang="en-US" dirty="0" err="1">
                <a:latin typeface="Viner Hand ITC" panose="03070502030502020203" pitchFamily="66" charset="0"/>
              </a:rPr>
              <a:t>Westdorp</a:t>
            </a:r>
            <a:r>
              <a:rPr lang="en-US" dirty="0">
                <a:latin typeface="Viner Hand ITC" panose="03070502030502020203" pitchFamily="66" charset="0"/>
              </a:rPr>
              <a:t>, Scott </a:t>
            </a:r>
            <a:r>
              <a:rPr lang="en-US" dirty="0" err="1">
                <a:latin typeface="Viner Hand ITC" panose="03070502030502020203" pitchFamily="66" charset="0"/>
              </a:rPr>
              <a:t>Dagen</a:t>
            </a:r>
            <a:r>
              <a:rPr lang="en-US" dirty="0">
                <a:latin typeface="Viner Hand ITC" panose="03070502030502020203" pitchFamily="66" charset="0"/>
              </a:rPr>
              <a:t>, Matthew Randolph, Adam Dionne, Dante </a:t>
            </a:r>
            <a:r>
              <a:rPr lang="en-US" dirty="0" err="1">
                <a:latin typeface="Viner Hand ITC" panose="03070502030502020203" pitchFamily="66" charset="0"/>
              </a:rPr>
              <a:t>Xystus</a:t>
            </a:r>
            <a:r>
              <a:rPr lang="en-US" dirty="0">
                <a:latin typeface="Viner Hand ITC" panose="03070502030502020203" pitchFamily="66" charset="0"/>
              </a:rPr>
              <a:t>, Zachary </a:t>
            </a:r>
            <a:r>
              <a:rPr lang="en-US" dirty="0" err="1">
                <a:latin typeface="Viner Hand ITC" panose="03070502030502020203" pitchFamily="66" charset="0"/>
              </a:rPr>
              <a:t>Neiheiser</a:t>
            </a:r>
            <a:endParaRPr lang="en-US" dirty="0"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0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Why it fits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6617"/>
            <a:ext cx="10515600" cy="33034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4B45E-A572-4936-B8D8-4C032655B246}"/>
              </a:ext>
            </a:extLst>
          </p:cNvPr>
          <p:cNvSpPr txBox="1"/>
          <p:nvPr/>
        </p:nvSpPr>
        <p:spPr>
          <a:xfrm>
            <a:off x="769593" y="4842414"/>
            <a:ext cx="270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Character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Exploring Gaslamp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BFEB5-58F2-4A7F-95F6-6CEC9B40EB6E}"/>
              </a:ext>
            </a:extLst>
          </p:cNvPr>
          <p:cNvSpPr txBox="1"/>
          <p:nvPr/>
        </p:nvSpPr>
        <p:spPr>
          <a:xfrm>
            <a:off x="8328760" y="5021350"/>
            <a:ext cx="2709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Viner Hand ITC" panose="03070502030502020203" pitchFamily="66" charset="0"/>
              </a:rPr>
              <a:t>Game writing Minor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Viner Hand ITC" panose="03070502030502020203" pitchFamily="66" charset="0"/>
              </a:rPr>
              <a:t>Written for games.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B01C4-5F43-4CAF-94B7-99BDEE5DA365}"/>
              </a:ext>
            </a:extLst>
          </p:cNvPr>
          <p:cNvSpPr txBox="1"/>
          <p:nvPr/>
        </p:nvSpPr>
        <p:spPr>
          <a:xfrm>
            <a:off x="4357124" y="4942849"/>
            <a:ext cx="270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Narrative Designer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Level designer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B809F-17BF-4222-B0C6-2067AFAC7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9" y="1687260"/>
            <a:ext cx="2932430" cy="29324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55F87-9F6B-4B22-9421-607A13390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28" y="1697226"/>
            <a:ext cx="2926334" cy="29507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B48E4F-3DE7-4E2E-9618-59C1D8416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64" y="1765175"/>
            <a:ext cx="2926334" cy="29202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7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B0098-E260-4219-80C8-B5A6913FA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Risks: Art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41" y="1461585"/>
            <a:ext cx="4053560" cy="2024539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Viner Hand ITC" panose="03070502030502020203" pitchFamily="66" charset="0"/>
              </a:rPr>
              <a:t>No environment artist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E7023-6D49-486A-BC88-C7FF64685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228" y="218782"/>
            <a:ext cx="3203479" cy="5032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C2599-F362-4F7C-98BC-D87AE687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364" y="3133506"/>
            <a:ext cx="5495748" cy="34991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38FD43-C8BF-4E5B-AD5B-BB3B99A37713}"/>
              </a:ext>
            </a:extLst>
          </p:cNvPr>
          <p:cNvSpPr txBox="1"/>
          <p:nvPr/>
        </p:nvSpPr>
        <p:spPr>
          <a:xfrm>
            <a:off x="4629970" y="1461585"/>
            <a:ext cx="3640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Viner Hand ITC" panose="03070502030502020203" pitchFamily="66" charset="0"/>
              </a:rPr>
              <a:t>Consistency to Art Genre </a:t>
            </a:r>
          </a:p>
        </p:txBody>
      </p:sp>
    </p:spTree>
    <p:extLst>
      <p:ext uri="{BB962C8B-B14F-4D97-AF65-F5344CB8AC3E}">
        <p14:creationId xmlns:p14="http://schemas.microsoft.com/office/powerpoint/2010/main" val="216434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B0098-E260-4219-80C8-B5A6913FA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Risks: Programming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18924" cy="4351338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Viner Hand ITC" panose="03070502030502020203" pitchFamily="66" charset="0"/>
              </a:rPr>
              <a:t>No dedicated AI programmer </a:t>
            </a:r>
          </a:p>
          <a:p>
            <a:r>
              <a:rPr lang="en-US" sz="4400" dirty="0">
                <a:latin typeface="Viner Hand ITC" panose="03070502030502020203" pitchFamily="66" charset="0"/>
              </a:rPr>
              <a:t>Difficult on keyboard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4CDF3-188F-42A1-9765-4E7C3554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192" y="2056932"/>
            <a:ext cx="5488271" cy="27441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37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B0098-E260-4219-80C8-B5A6913FA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Risks: Design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Viner Hand ITC" panose="03070502030502020203" pitchFamily="66" charset="0"/>
              </a:rPr>
              <a:t>Story could go off the rails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2EF15-D5B6-4828-B630-549FF02D0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168" y="2949610"/>
            <a:ext cx="6749076" cy="35432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4125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B0098-E260-4219-80C8-B5A6913FA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0" y="1480992"/>
            <a:ext cx="11273392" cy="370461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Viner Hand ITC" panose="03070502030502020203" pitchFamily="66" charset="0"/>
              </a:rPr>
              <a:t>Questions?</a:t>
            </a:r>
            <a:br>
              <a:rPr lang="en-US" sz="8000" b="1" dirty="0">
                <a:latin typeface="Viner Hand ITC" panose="03070502030502020203" pitchFamily="66" charset="0"/>
              </a:rPr>
            </a:br>
            <a:r>
              <a:rPr lang="en-US" sz="8000" b="1" dirty="0">
                <a:latin typeface="Viner Hand ITC" panose="03070502030502020203" pitchFamily="66" charset="0"/>
              </a:rPr>
              <a:t>Concerns?</a:t>
            </a:r>
            <a:br>
              <a:rPr lang="en-US" sz="8000" b="1" dirty="0">
                <a:latin typeface="Viner Hand ITC" panose="03070502030502020203" pitchFamily="66" charset="0"/>
              </a:rPr>
            </a:br>
            <a:r>
              <a:rPr lang="en-US" sz="8000" b="1" dirty="0">
                <a:latin typeface="Viner Hand ITC" panose="03070502030502020203" pitchFamily="66" charset="0"/>
              </a:rPr>
              <a:t>Comments?</a:t>
            </a:r>
            <a:r>
              <a:rPr lang="en-US" sz="8000" dirty="0">
                <a:latin typeface="Viner Hand ITC" panose="03070502030502020203" pitchFamily="66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95665"/>
            <a:ext cx="10515600" cy="88129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9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B0098-E260-4219-80C8-B5A6913FA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0" y="1480992"/>
            <a:ext cx="11273392" cy="370461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Viner Hand ITC" panose="03070502030502020203" pitchFamily="66" charset="0"/>
              </a:rPr>
              <a:t>Thank You!</a:t>
            </a:r>
            <a:endParaRPr lang="en-US" sz="8000" dirty="0">
              <a:latin typeface="Viner Hand ITC" panose="03070502030502020203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95665"/>
            <a:ext cx="10515600" cy="88129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5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A828A-94D6-44F7-AB75-41C0E745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14" y="1539616"/>
            <a:ext cx="4168941" cy="37726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ross 6">
            <a:extLst>
              <a:ext uri="{FF2B5EF4-FFF2-40B4-BE49-F238E27FC236}">
                <a16:creationId xmlns:a16="http://schemas.microsoft.com/office/drawing/2014/main" id="{AD168FC4-C9D6-41C4-95D6-EA80777A8E9A}"/>
              </a:ext>
            </a:extLst>
          </p:cNvPr>
          <p:cNvSpPr/>
          <p:nvPr/>
        </p:nvSpPr>
        <p:spPr>
          <a:xfrm>
            <a:off x="5385213" y="2748810"/>
            <a:ext cx="1131457" cy="1161232"/>
          </a:xfrm>
          <a:prstGeom prst="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60AE4-0EFF-4D8C-BB75-DDF012E1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263" y="1500069"/>
            <a:ext cx="4215170" cy="38121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691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ownload Punch Free Download HQ PNG Image | FreePNGImg">
            <a:extLst>
              <a:ext uri="{FF2B5EF4-FFF2-40B4-BE49-F238E27FC236}">
                <a16:creationId xmlns:a16="http://schemas.microsoft.com/office/drawing/2014/main" id="{529C4CBD-6C64-44E5-9FDC-E2544C84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195" flipH="1">
            <a:off x="3841045" y="2109157"/>
            <a:ext cx="3012471" cy="301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aring Axe Kick | Super Smash Brothers Ultimate | Know Your Meme">
            <a:extLst>
              <a:ext uri="{FF2B5EF4-FFF2-40B4-BE49-F238E27FC236}">
                <a16:creationId xmlns:a16="http://schemas.microsoft.com/office/drawing/2014/main" id="{3A8D1CFC-18A6-45D5-A973-FDD8066E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82" y="-898658"/>
            <a:ext cx="4148926" cy="41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i Brawler (SSBU) - SmashWiki, the Super Smash Bros. wiki">
            <a:extLst>
              <a:ext uri="{FF2B5EF4-FFF2-40B4-BE49-F238E27FC236}">
                <a16:creationId xmlns:a16="http://schemas.microsoft.com/office/drawing/2014/main" id="{05F42E68-D681-4671-8CBF-C1B4049CC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374" y="1310092"/>
            <a:ext cx="4237813" cy="423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ndbag - SmashWiki, the Super Smash Bros. wiki">
            <a:extLst>
              <a:ext uri="{FF2B5EF4-FFF2-40B4-BE49-F238E27FC236}">
                <a16:creationId xmlns:a16="http://schemas.microsoft.com/office/drawing/2014/main" id="{74B716B8-089D-41E1-9DDC-61975CAB2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141" y="1588433"/>
            <a:ext cx="2133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wnload Punch Free Download HQ PNG Image | FreePNGImg">
            <a:extLst>
              <a:ext uri="{FF2B5EF4-FFF2-40B4-BE49-F238E27FC236}">
                <a16:creationId xmlns:a16="http://schemas.microsoft.com/office/drawing/2014/main" id="{5FE95587-696A-40E1-89BC-EAF1BB7E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0843" flipH="1">
            <a:off x="2464020" y="2445134"/>
            <a:ext cx="3012471" cy="301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ADD56-F441-4547-9BE5-486DFB6DE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78449">
            <a:off x="2831737" y="2681128"/>
            <a:ext cx="2133785" cy="4035902"/>
          </a:xfrm>
          <a:prstGeom prst="rect">
            <a:avLst/>
          </a:prstGeom>
        </p:spPr>
      </p:pic>
      <p:pic>
        <p:nvPicPr>
          <p:cNvPr id="1036" name="Picture 12" descr="Download Free Png Lightning Bolt Transpa #1152283 - PNG Images - PNGio">
            <a:extLst>
              <a:ext uri="{FF2B5EF4-FFF2-40B4-BE49-F238E27FC236}">
                <a16:creationId xmlns:a16="http://schemas.microsoft.com/office/drawing/2014/main" id="{E45251E5-8031-44E8-B53B-D642A980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016">
            <a:off x="2099848" y="-1327946"/>
            <a:ext cx="2417586" cy="840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Prisoner P-432: Eva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4544" cy="4351338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latin typeface="Viner Hand ITC" panose="03070502030502020203" pitchFamily="66" charset="0"/>
              </a:rPr>
              <a:t>Magically Gifted Street Performer </a:t>
            </a:r>
          </a:p>
          <a:p>
            <a:r>
              <a:rPr lang="en-US" sz="4000" dirty="0">
                <a:latin typeface="Viner Hand ITC" panose="03070502030502020203" pitchFamily="66" charset="0"/>
              </a:rPr>
              <a:t>Arrested for use of un-regulated Magic</a:t>
            </a:r>
          </a:p>
          <a:p>
            <a:r>
              <a:rPr lang="en-US" sz="4000" dirty="0">
                <a:latin typeface="Viner Hand ITC" panose="03070502030502020203" pitchFamily="66" charset="0"/>
              </a:rPr>
              <a:t>Strong willed and Rebellious </a:t>
            </a:r>
          </a:p>
          <a:p>
            <a:pPr marL="0" indent="0">
              <a:buNone/>
            </a:pPr>
            <a:r>
              <a:rPr lang="en-US" dirty="0">
                <a:latin typeface="Viner Hand ITC" panose="03070502030502020203" pitchFamily="66" charset="0"/>
              </a:rPr>
              <a:t> 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F693F8D-2512-4A8F-8A0A-5BC9EA74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29" y="-1"/>
            <a:ext cx="2923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4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175526"/>
            <a:ext cx="10515600" cy="1325563"/>
          </a:xfrm>
        </p:spPr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Art Possibilities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37" y="1899254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CE0EC-5611-421E-80C1-6E35EA84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87" y="1623452"/>
            <a:ext cx="5624775" cy="4196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22B9E-65E5-41D0-8117-A55717B86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7" y="1420951"/>
            <a:ext cx="3710878" cy="495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52661-FA46-4703-BB5C-30E5D43A9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234" y="1437680"/>
            <a:ext cx="3719060" cy="495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822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Design Possibilities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735" y="6236469"/>
            <a:ext cx="10515600" cy="5128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ECAF1-278C-41D2-AC63-86897805C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3" t="3330" r="51021" b="4225"/>
          <a:stretch/>
        </p:blipFill>
        <p:spPr>
          <a:xfrm>
            <a:off x="192670" y="1443399"/>
            <a:ext cx="2760030" cy="3203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E9995-90A1-429C-B57C-99944108C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417" y="1543577"/>
            <a:ext cx="2810518" cy="3203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76E8D-5E46-4304-A532-916A6D96C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652" y="1578771"/>
            <a:ext cx="2760030" cy="320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DA211-2837-451D-AF67-2888155C9FA4}"/>
              </a:ext>
            </a:extLst>
          </p:cNvPr>
          <p:cNvSpPr txBox="1"/>
          <p:nvPr/>
        </p:nvSpPr>
        <p:spPr>
          <a:xfrm>
            <a:off x="242459" y="4852490"/>
            <a:ext cx="271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Viner Hand ITC" panose="03070502030502020203" pitchFamily="66" charset="0"/>
              </a:rPr>
              <a:t>Various Spells to Collect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FD43-7CDA-4781-A445-118DCF5E9BA4}"/>
              </a:ext>
            </a:extLst>
          </p:cNvPr>
          <p:cNvSpPr txBox="1"/>
          <p:nvPr/>
        </p:nvSpPr>
        <p:spPr>
          <a:xfrm>
            <a:off x="6624745" y="4866698"/>
            <a:ext cx="271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Viner Hand ITC" panose="03070502030502020203" pitchFamily="66" charset="0"/>
              </a:rPr>
              <a:t>Spell advantages and disadvantages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04525-0D32-4304-8E2E-FBE81C977597}"/>
              </a:ext>
            </a:extLst>
          </p:cNvPr>
          <p:cNvSpPr txBox="1"/>
          <p:nvPr/>
        </p:nvSpPr>
        <p:spPr>
          <a:xfrm>
            <a:off x="3385759" y="4870099"/>
            <a:ext cx="271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Viner Hand ITC" panose="03070502030502020203" pitchFamily="66" charset="0"/>
              </a:rPr>
              <a:t>Spells have various effects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5439D9-1D86-4E8C-9722-A7A665F94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986" y="1720488"/>
            <a:ext cx="2760030" cy="3181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1774A-32EA-4420-B024-0B831EBD3C80}"/>
              </a:ext>
            </a:extLst>
          </p:cNvPr>
          <p:cNvSpPr txBox="1"/>
          <p:nvPr/>
        </p:nvSpPr>
        <p:spPr>
          <a:xfrm>
            <a:off x="9414625" y="5107025"/>
            <a:ext cx="260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iner Hand ITC" panose="03070502030502020203" pitchFamily="66" charset="0"/>
              </a:rPr>
              <a:t>Lore &amp; Story</a:t>
            </a:r>
          </a:p>
        </p:txBody>
      </p:sp>
    </p:spTree>
    <p:extLst>
      <p:ext uri="{BB962C8B-B14F-4D97-AF65-F5344CB8AC3E}">
        <p14:creationId xmlns:p14="http://schemas.microsoft.com/office/powerpoint/2010/main" val="98406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Target Market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394" y="6621831"/>
            <a:ext cx="10515600" cy="236168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1FE2D-F065-4352-A845-573C2882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047" y="1430502"/>
            <a:ext cx="3048897" cy="41511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2CE96-DC91-43C4-AAEF-7F5036009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95" y="1430503"/>
            <a:ext cx="3048897" cy="41631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94E59-E628-43D6-9363-6948A0F5F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288" y="1430502"/>
            <a:ext cx="3048897" cy="41631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B32C9D-1626-4CC4-A812-F9C24E0CFFE1}"/>
              </a:ext>
            </a:extLst>
          </p:cNvPr>
          <p:cNvSpPr txBox="1"/>
          <p:nvPr/>
        </p:nvSpPr>
        <p:spPr>
          <a:xfrm>
            <a:off x="1108348" y="5822989"/>
            <a:ext cx="31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iner Hand ITC" panose="03070502030502020203" pitchFamily="66" charset="0"/>
              </a:rPr>
              <a:t>Excitement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5ABC3-5F0C-4575-A2ED-BC6D94AB9B4A}"/>
              </a:ext>
            </a:extLst>
          </p:cNvPr>
          <p:cNvSpPr txBox="1"/>
          <p:nvPr/>
        </p:nvSpPr>
        <p:spPr>
          <a:xfrm>
            <a:off x="4863186" y="5807691"/>
            <a:ext cx="31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iner Hand ITC" panose="03070502030502020203" pitchFamily="66" charset="0"/>
              </a:rPr>
              <a:t>Story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C82F0-2BC1-4240-B204-F9263B83AA89}"/>
              </a:ext>
            </a:extLst>
          </p:cNvPr>
          <p:cNvSpPr txBox="1"/>
          <p:nvPr/>
        </p:nvSpPr>
        <p:spPr>
          <a:xfrm>
            <a:off x="8462613" y="5734167"/>
            <a:ext cx="311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iner Hand ITC" panose="03070502030502020203" pitchFamily="66" charset="0"/>
              </a:rPr>
              <a:t>Power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25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latin typeface="Viner Hand ITC" panose="03070502030502020203" pitchFamily="66" charset="0"/>
              </a:rPr>
              <a:t>Code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78" y="6858000"/>
            <a:ext cx="10515600" cy="14965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FA606-E4E9-43F1-B2DC-FEF788D4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7" y="1385500"/>
            <a:ext cx="3572547" cy="3611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05735-385F-4B63-876F-5101FA7BC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7"/>
          <a:stretch/>
        </p:blipFill>
        <p:spPr>
          <a:xfrm>
            <a:off x="3788868" y="1395158"/>
            <a:ext cx="4642834" cy="3534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69C08-9574-4A24-BB3B-3B5EF6EE73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77" t="1488" r="50000" b="-1488"/>
          <a:stretch/>
        </p:blipFill>
        <p:spPr>
          <a:xfrm>
            <a:off x="8560157" y="1356859"/>
            <a:ext cx="3572547" cy="3611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4A791-4774-4BC1-82AB-622F6B11594E}"/>
              </a:ext>
            </a:extLst>
          </p:cNvPr>
          <p:cNvSpPr txBox="1"/>
          <p:nvPr/>
        </p:nvSpPr>
        <p:spPr>
          <a:xfrm>
            <a:off x="467239" y="5313427"/>
            <a:ext cx="2710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iner Hand ITC" panose="03070502030502020203" pitchFamily="66" charset="0"/>
              </a:rPr>
              <a:t>Reusable Assets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837D2D-853A-48AA-9926-8D984B69102D}"/>
              </a:ext>
            </a:extLst>
          </p:cNvPr>
          <p:cNvSpPr txBox="1"/>
          <p:nvPr/>
        </p:nvSpPr>
        <p:spPr>
          <a:xfrm>
            <a:off x="8891663" y="5281000"/>
            <a:ext cx="2710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iner Hand ITC" panose="03070502030502020203" pitchFamily="66" charset="0"/>
              </a:rPr>
              <a:t>Lots of Variables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5CDB9D-A41B-47E8-9A75-EAE647038D28}"/>
              </a:ext>
            </a:extLst>
          </p:cNvPr>
          <p:cNvSpPr txBox="1"/>
          <p:nvPr/>
        </p:nvSpPr>
        <p:spPr>
          <a:xfrm>
            <a:off x="4541257" y="5313427"/>
            <a:ext cx="2710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iner Hand ITC" panose="03070502030502020203" pitchFamily="66" charset="0"/>
              </a:rPr>
              <a:t>Cohesive and robust Combat </a:t>
            </a:r>
          </a:p>
        </p:txBody>
      </p:sp>
    </p:spTree>
    <p:extLst>
      <p:ext uri="{BB962C8B-B14F-4D97-AF65-F5344CB8AC3E}">
        <p14:creationId xmlns:p14="http://schemas.microsoft.com/office/powerpoint/2010/main" val="334377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C31A39-CF8E-4BE3-A3BA-57BA8DBE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8D8861-91F7-47D1-B3E6-DC3FF390A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40C644-E57F-4B39-93F0-CCA3C046F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24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2892A-841A-4DE1-9EFC-154103C0A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latin typeface="Viner Hand ITC" panose="03070502030502020203" pitchFamily="66" charset="0"/>
              </a:rPr>
              <a:t>Why it fits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8F761-3CE3-4E2C-9066-95376101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86763"/>
            <a:ext cx="10515600" cy="9019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9F611-2517-4064-A7F5-230DDBCE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58" y="1690688"/>
            <a:ext cx="2871465" cy="28714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617B0-B02E-4145-9191-FF6C159CB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280" y="1599471"/>
            <a:ext cx="2865368" cy="29080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B6990-DBA2-4558-8B8F-263672EFD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209" y="1599471"/>
            <a:ext cx="2932430" cy="29080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1A9B4-9900-4BD9-A7DC-929FD89C6F32}"/>
              </a:ext>
            </a:extLst>
          </p:cNvPr>
          <p:cNvSpPr txBox="1"/>
          <p:nvPr/>
        </p:nvSpPr>
        <p:spPr>
          <a:xfrm>
            <a:off x="1020987" y="4813222"/>
            <a:ext cx="270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Sound design is interesting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Viner Hand ITC" panose="03070502030502020203" pitchFamily="66" charset="0"/>
              </a:rPr>
              <a:t>‘Spell system is what I excel at’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FA3B3B-7130-4AA4-A40E-C447214F2DB4}"/>
              </a:ext>
            </a:extLst>
          </p:cNvPr>
          <p:cNvSpPr txBox="1"/>
          <p:nvPr/>
        </p:nvSpPr>
        <p:spPr>
          <a:xfrm>
            <a:off x="8792453" y="4813221"/>
            <a:ext cx="2709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Viner Hand ITC" panose="03070502030502020203" pitchFamily="66" charset="0"/>
              </a:rPr>
              <a:t>Level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Viner Hand ITC" panose="03070502030502020203" pitchFamily="66" charset="0"/>
              </a:rPr>
              <a:t>Lots of balance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Viner Hand ITC" panose="03070502030502020203" pitchFamily="66" charset="0"/>
              </a:rPr>
              <a:t>Game feel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2EF04-7214-461C-871E-78054986AF84}"/>
              </a:ext>
            </a:extLst>
          </p:cNvPr>
          <p:cNvSpPr txBox="1"/>
          <p:nvPr/>
        </p:nvSpPr>
        <p:spPr>
          <a:xfrm>
            <a:off x="4903915" y="4784626"/>
            <a:ext cx="270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Viner Hand ITC" panose="03070502030502020203" pitchFamily="66" charset="0"/>
              </a:rPr>
              <a:t>More complex FX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Viner Hand ITC" panose="03070502030502020203" pitchFamily="66" charset="0"/>
              </a:rPr>
              <a:t>Lots of UI  </a:t>
            </a:r>
          </a:p>
        </p:txBody>
      </p:sp>
    </p:spTree>
    <p:extLst>
      <p:ext uri="{BB962C8B-B14F-4D97-AF65-F5344CB8AC3E}">
        <p14:creationId xmlns:p14="http://schemas.microsoft.com/office/powerpoint/2010/main" val="196049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5820</TotalTime>
  <Words>252</Words>
  <Application>Microsoft Office PowerPoint</Application>
  <PresentationFormat>Widescreen</PresentationFormat>
  <Paragraphs>66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Viner Hand ITC</vt:lpstr>
      <vt:lpstr>Office Theme</vt:lpstr>
      <vt:lpstr>Mana Punch </vt:lpstr>
      <vt:lpstr>PowerPoint Presentation</vt:lpstr>
      <vt:lpstr>PowerPoint Presentation</vt:lpstr>
      <vt:lpstr>Prisoner P-432: Eva  </vt:lpstr>
      <vt:lpstr>Art Possibilities </vt:lpstr>
      <vt:lpstr>Design Possibilities </vt:lpstr>
      <vt:lpstr>Target Market </vt:lpstr>
      <vt:lpstr>Code Possibilities</vt:lpstr>
      <vt:lpstr>Why it fits the Team</vt:lpstr>
      <vt:lpstr>Why it fits the Team</vt:lpstr>
      <vt:lpstr>Risks: Art  </vt:lpstr>
      <vt:lpstr>Risks: Programming  </vt:lpstr>
      <vt:lpstr>Risks: Design   </vt:lpstr>
      <vt:lpstr>Questions? Concerns? Comments?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 Punch </dc:title>
  <dc:creator> </dc:creator>
  <cp:lastModifiedBy> </cp:lastModifiedBy>
  <cp:revision>32</cp:revision>
  <dcterms:created xsi:type="dcterms:W3CDTF">2020-09-17T18:08:43Z</dcterms:created>
  <dcterms:modified xsi:type="dcterms:W3CDTF">2020-09-21T19:09:33Z</dcterms:modified>
</cp:coreProperties>
</file>